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E4051-AF16-48ED-894B-E6DCD7DCAB3A}" v="26" dt="2021-04-22T12:38:50.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75" d="100"/>
          <a:sy n="75" d="100"/>
        </p:scale>
        <p:origin x="66"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BC99-3C7B-4661-AC9E-933C77287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A20372-EE88-4CC8-A434-040959C23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FDFF5D-C0B5-4B16-8906-EA711AF2485D}"/>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6D23C04B-4AA0-4ADE-99E3-F23818D4F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FF249-1900-4676-8412-6EA997ED5423}"/>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140476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9A2E-C24E-4556-B4C0-D41F2CAB04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DB5446-44D5-4FDE-B9FD-EBFE313EB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0F495-4B3F-4D1B-BE6C-EC6E7E6855A0}"/>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5EC852BE-658B-4131-8B16-63A9CA7D9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2C984-CB49-46EE-9383-493D221B843C}"/>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173840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AF496-D893-41F8-965F-ADE9EE4FE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322D0F-1657-4AAA-8DD8-EC69FCF09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3B59B1-8A33-4EBB-B0D7-29441A19A859}"/>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0550F989-5C60-48C8-8AEB-6F60AB00F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69F8-B5CA-45F5-8F09-D5FDB1825C6E}"/>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80011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FD9E-8AB4-4C3E-A7DF-51DAE77DC9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F5F6AF-F2DB-4B4A-8C82-2E8B75B36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287EC4-AA81-4A73-B5B8-1B1AB6E90EAD}"/>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AD18E2FA-69F3-4A7A-B95E-3559FEFD4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80F341-E35F-4E93-8F65-BD251D138B02}"/>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238209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8DC1-8ED9-47A8-9EB8-6842CDA3B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4A8C8-2171-45DC-AC64-EF83BECFE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8DFB0-D1A9-4609-9A1B-0BE12C29EDB1}"/>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91FC91EA-7FED-42C4-A0D6-FD23D1292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840A1-8EC1-4262-9058-F11A4CD41C58}"/>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157626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8506-1DC5-463A-9245-1D91FC387E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E55A4D-8FB7-432C-8B0B-034F3E9696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F06E00-8FDA-4F2A-BCE4-D39E44C09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CD4348-841D-4BFB-A04F-5FD8B46D18E8}"/>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6" name="Footer Placeholder 5">
            <a:extLst>
              <a:ext uri="{FF2B5EF4-FFF2-40B4-BE49-F238E27FC236}">
                <a16:creationId xmlns:a16="http://schemas.microsoft.com/office/drawing/2014/main" id="{9828FF88-214D-4332-A87C-BC4231AD4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6FDEEB-EEA7-47FB-9E09-1D4317242D2C}"/>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380710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F223-A9C4-41A5-90CF-02F35A7493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FBD9E-2FC1-4C96-AF63-60D915AF0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E25F-D735-46AB-AD39-4644EE95F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AFC1C6-CE65-4EB9-BB8B-BA08E9973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B25D7-6278-4EF0-B0C1-103FB8C16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922510-7C8C-45E3-A1FF-CAF801DC946A}"/>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8" name="Footer Placeholder 7">
            <a:extLst>
              <a:ext uri="{FF2B5EF4-FFF2-40B4-BE49-F238E27FC236}">
                <a16:creationId xmlns:a16="http://schemas.microsoft.com/office/drawing/2014/main" id="{FBEE9393-77AD-4D0D-B027-5EB9EC0A50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416B23-B1A3-41CB-B1B2-40829785FF48}"/>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274736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8B2C-B490-4B72-B082-FEF2D9DA1A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CD8763-1048-4AFD-82AE-386684EB62A1}"/>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4" name="Footer Placeholder 3">
            <a:extLst>
              <a:ext uri="{FF2B5EF4-FFF2-40B4-BE49-F238E27FC236}">
                <a16:creationId xmlns:a16="http://schemas.microsoft.com/office/drawing/2014/main" id="{6B7CEE14-8FE2-4228-BBC3-A02757F34A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9988A7-8DE2-4773-9226-1D7936C133EE}"/>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235940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F83BF-659B-4B3E-B23A-33EF6F93BD92}"/>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3" name="Footer Placeholder 2">
            <a:extLst>
              <a:ext uri="{FF2B5EF4-FFF2-40B4-BE49-F238E27FC236}">
                <a16:creationId xmlns:a16="http://schemas.microsoft.com/office/drawing/2014/main" id="{7AEB6CD1-D6FE-4720-AB1D-099331C4CF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584065-4B8E-4DA0-99D3-8380FF7E7466}"/>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297594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908B-EEEB-4510-9520-D37A4DC92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174804-34D8-4255-A112-56AD955CC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2CA486-BC4F-4C91-9179-5513B6313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DCC58-4E06-45C9-AB0D-BDFB1409C7BE}"/>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6" name="Footer Placeholder 5">
            <a:extLst>
              <a:ext uri="{FF2B5EF4-FFF2-40B4-BE49-F238E27FC236}">
                <a16:creationId xmlns:a16="http://schemas.microsoft.com/office/drawing/2014/main" id="{9866E07C-6E01-4074-B4CE-8FED9EF8B9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0ED1B0-4D92-4696-A9A7-0E540C486C8F}"/>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335793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CCAF-E568-4BFA-BDCC-0054EDEE2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60CCDE-D9F1-4B61-9238-BB392620F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212DC9-C6FC-437C-9072-E89AA5AE8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F48A9-F070-42A7-AEBF-B8F811E4D6C5}"/>
              </a:ext>
            </a:extLst>
          </p:cNvPr>
          <p:cNvSpPr>
            <a:spLocks noGrp="1"/>
          </p:cNvSpPr>
          <p:nvPr>
            <p:ph type="dt" sz="half" idx="10"/>
          </p:nvPr>
        </p:nvSpPr>
        <p:spPr/>
        <p:txBody>
          <a:bodyPr/>
          <a:lstStyle/>
          <a:p>
            <a:fld id="{5F4167F6-B248-4311-B03C-4C49A64A7544}" type="datetimeFigureOut">
              <a:rPr lang="en-GB" smtClean="0"/>
              <a:t>22/04/2021</a:t>
            </a:fld>
            <a:endParaRPr lang="en-GB"/>
          </a:p>
        </p:txBody>
      </p:sp>
      <p:sp>
        <p:nvSpPr>
          <p:cNvPr id="6" name="Footer Placeholder 5">
            <a:extLst>
              <a:ext uri="{FF2B5EF4-FFF2-40B4-BE49-F238E27FC236}">
                <a16:creationId xmlns:a16="http://schemas.microsoft.com/office/drawing/2014/main" id="{28810D0E-6EBD-4524-B2CF-CF1D764657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06E02-4897-429E-993A-B99396ACC84A}"/>
              </a:ext>
            </a:extLst>
          </p:cNvPr>
          <p:cNvSpPr>
            <a:spLocks noGrp="1"/>
          </p:cNvSpPr>
          <p:nvPr>
            <p:ph type="sldNum" sz="quarter" idx="12"/>
          </p:nvPr>
        </p:nvSpPr>
        <p:spPr/>
        <p:txBody>
          <a:bodyPr/>
          <a:lstStyle/>
          <a:p>
            <a:fld id="{D12491D2-8835-4594-A19D-8F4A8AFCA875}" type="slidenum">
              <a:rPr lang="en-GB" smtClean="0"/>
              <a:t>‹#›</a:t>
            </a:fld>
            <a:endParaRPr lang="en-GB"/>
          </a:p>
        </p:txBody>
      </p:sp>
    </p:spTree>
    <p:extLst>
      <p:ext uri="{BB962C8B-B14F-4D97-AF65-F5344CB8AC3E}">
        <p14:creationId xmlns:p14="http://schemas.microsoft.com/office/powerpoint/2010/main" val="329703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1193B-0793-4D1F-8863-914097873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D8A4C2-03DA-4755-9571-EDB9B8C82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D8025-DC34-46CC-B63E-DE3B828EE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167F6-B248-4311-B03C-4C49A64A7544}" type="datetimeFigureOut">
              <a:rPr lang="en-GB" smtClean="0"/>
              <a:t>22/04/2021</a:t>
            </a:fld>
            <a:endParaRPr lang="en-GB"/>
          </a:p>
        </p:txBody>
      </p:sp>
      <p:sp>
        <p:nvSpPr>
          <p:cNvPr id="5" name="Footer Placeholder 4">
            <a:extLst>
              <a:ext uri="{FF2B5EF4-FFF2-40B4-BE49-F238E27FC236}">
                <a16:creationId xmlns:a16="http://schemas.microsoft.com/office/drawing/2014/main" id="{BF74E0FC-36FB-4EAB-8392-B75B39964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ADEB57-0EF4-4854-AD12-99CE9ED1F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91D2-8835-4594-A19D-8F4A8AFCA875}" type="slidenum">
              <a:rPr lang="en-GB" smtClean="0"/>
              <a:t>‹#›</a:t>
            </a:fld>
            <a:endParaRPr lang="en-GB"/>
          </a:p>
        </p:txBody>
      </p:sp>
    </p:spTree>
    <p:extLst>
      <p:ext uri="{BB962C8B-B14F-4D97-AF65-F5344CB8AC3E}">
        <p14:creationId xmlns:p14="http://schemas.microsoft.com/office/powerpoint/2010/main" val="76486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uk/bitesize/topics/zgqxwnb/articles/zrjqpg8"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lfordwrekinmusiconline.co.uk/yumu"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B1B09140-C9F6-4E07-8646-85CB91A8427F}"/>
              </a:ext>
            </a:extLst>
          </p:cNvPr>
          <p:cNvSpPr txBox="1"/>
          <p:nvPr/>
        </p:nvSpPr>
        <p:spPr>
          <a:xfrm>
            <a:off x="1192896" y="673505"/>
            <a:ext cx="6871771" cy="2031325"/>
          </a:xfrm>
          <a:prstGeom prst="rect">
            <a:avLst/>
          </a:prstGeom>
          <a:noFill/>
        </p:spPr>
        <p:txBody>
          <a:bodyPr wrap="square">
            <a:spAutoFit/>
          </a:bodyPr>
          <a:lstStyle/>
          <a:p>
            <a:pPr marL="0" marR="0">
              <a:spcBef>
                <a:spcPts val="0"/>
              </a:spcBef>
              <a:spcAft>
                <a:spcPts val="0"/>
              </a:spcAft>
            </a:pPr>
            <a:r>
              <a:rPr lang="en-GB" dirty="0">
                <a:solidFill>
                  <a:srgbClr val="000000"/>
                </a:solidFill>
                <a:latin typeface="Calibri" panose="020F0502020204030204" pitchFamily="34" charset="0"/>
              </a:rPr>
              <a:t>LO: Identify features of an information leaflet</a:t>
            </a:r>
          </a:p>
          <a:p>
            <a:pPr marL="0" marR="0">
              <a:spcBef>
                <a:spcPts val="0"/>
              </a:spcBef>
              <a:spcAft>
                <a:spcPts val="0"/>
              </a:spcAft>
            </a:pPr>
            <a:r>
              <a:rPr lang="en-GB" sz="1800" dirty="0">
                <a:solidFill>
                  <a:srgbClr val="000000"/>
                </a:solidFill>
                <a:effectLst/>
                <a:latin typeface="Calibri" panose="020F0502020204030204" pitchFamily="34" charset="0"/>
              </a:rPr>
              <a:t>Watch video: </a:t>
            </a:r>
          </a:p>
          <a:p>
            <a:pPr marL="0" marR="0">
              <a:spcBef>
                <a:spcPts val="0"/>
              </a:spcBef>
              <a:spcAft>
                <a:spcPts val="0"/>
              </a:spcAft>
            </a:pPr>
            <a:r>
              <a:rPr lang="en-GB" sz="1800" dirty="0">
                <a:effectLst/>
                <a:latin typeface="Helvetica" pitchFamily="50" charset="0"/>
                <a:hlinkClick r:id="rId2"/>
              </a:rPr>
              <a:t>https://www.bbc.co.uk/bitesize/topics/zgqxwnb/articles/zrjqpg8</a:t>
            </a:r>
            <a:r>
              <a:rPr lang="en-GB" sz="1800" dirty="0">
                <a:solidFill>
                  <a:srgbClr val="00949E"/>
                </a:solidFill>
                <a:effectLst/>
                <a:latin typeface="Cambria" panose="02040503050406030204" pitchFamily="18" charset="0"/>
              </a:rPr>
              <a:t>  </a:t>
            </a:r>
          </a:p>
          <a:p>
            <a:pPr marL="0" marR="0">
              <a:spcBef>
                <a:spcPts val="0"/>
              </a:spcBef>
              <a:spcAft>
                <a:spcPts val="0"/>
              </a:spcAft>
            </a:pPr>
            <a:endParaRPr lang="en-GB" dirty="0">
              <a:solidFill>
                <a:srgbClr val="00949E"/>
              </a:solidFill>
              <a:latin typeface="Cambria" panose="02040503050406030204" pitchFamily="18" charset="0"/>
            </a:endParaRPr>
          </a:p>
          <a:p>
            <a:pPr marL="0" marR="0">
              <a:spcBef>
                <a:spcPts val="0"/>
              </a:spcBef>
              <a:spcAft>
                <a:spcPts val="0"/>
              </a:spcAft>
            </a:pPr>
            <a:r>
              <a:rPr lang="en-GB" sz="1800" dirty="0">
                <a:solidFill>
                  <a:srgbClr val="000000"/>
                </a:solidFill>
                <a:effectLst/>
                <a:latin typeface="Calibri" panose="020F0502020204030204" pitchFamily="34" charset="0"/>
              </a:rPr>
              <a:t>Look at a variety of different leaflets online. Look at the leaflets and complete the table below. The sheet will allow up to 5 leaflets to be completed. </a:t>
            </a:r>
            <a:endParaRPr lang="en-GB" sz="1800" dirty="0">
              <a:effectLst/>
              <a:latin typeface="Calibri" panose="020F0502020204030204" pitchFamily="34" charset="0"/>
            </a:endParaRPr>
          </a:p>
        </p:txBody>
      </p:sp>
      <p:pic>
        <p:nvPicPr>
          <p:cNvPr id="1026" name="Picture 2" descr="Machine generated alternative text:&#10;&#10;">
            <a:extLst>
              <a:ext uri="{FF2B5EF4-FFF2-40B4-BE49-F238E27FC236}">
                <a16:creationId xmlns:a16="http://schemas.microsoft.com/office/drawing/2014/main" id="{15FC6FA7-F9BD-44EC-846C-117CE1E0E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4" y="3357814"/>
            <a:ext cx="40005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10;Can I recognise the key features of a leaflet ? &#10;">
            <a:extLst>
              <a:ext uri="{FF2B5EF4-FFF2-40B4-BE49-F238E27FC236}">
                <a16:creationId xmlns:a16="http://schemas.microsoft.com/office/drawing/2014/main" id="{A5ABCA8C-BB19-43FC-B07A-188F98E96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625" y="2792285"/>
            <a:ext cx="5336134" cy="380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1A52713-1C94-445E-BD18-F42FE4ED3ED8}"/>
              </a:ext>
            </a:extLst>
          </p:cNvPr>
          <p:cNvPicPr>
            <a:picLocks noChangeAspect="1"/>
          </p:cNvPicPr>
          <p:nvPr/>
        </p:nvPicPr>
        <p:blipFill>
          <a:blip r:embed="rId2"/>
          <a:stretch>
            <a:fillRect/>
          </a:stretch>
        </p:blipFill>
        <p:spPr>
          <a:xfrm>
            <a:off x="1165501" y="267091"/>
            <a:ext cx="9536843" cy="6509052"/>
          </a:xfrm>
          <a:prstGeom prst="rect">
            <a:avLst/>
          </a:prstGeom>
        </p:spPr>
      </p:pic>
    </p:spTree>
    <p:extLst>
      <p:ext uri="{BB962C8B-B14F-4D97-AF65-F5344CB8AC3E}">
        <p14:creationId xmlns:p14="http://schemas.microsoft.com/office/powerpoint/2010/main" val="149290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9" name="Picture 5" descr="Magnetic &#10;North &#10;13 &#10;16 &#10;„R.H.Pas1ethwaite 2008 &#10;2008 &#10;2019 &#10;npnup pirg@btinternet.com &#10;Windmill Primary School &#10;2 &#10;5 &#10;4 &#10;O &#10;7 &#10;18 &#10;10 &#10;17 &#10;Based Survey mapping With &#10;pen-ni&quot;ion of of HMSO. &#10;Crom Copvight Licence 1 1 &#10;20 &#10;Grid r&amp;ence: SO 700059 &#10;Scale 1:1000 &#10;lcm represents 10 m &#10;slope &#10;mound &#10;high wall &#10;tree, bush &#10;post, picnic table &#10;fence &#10;low fence &#10;high fence &#10;play apparatus &#10;seat, pole &#10;box, windmill &#10;basketball post &#10;hedge, gate &#10;building &#10;canopy &#10;paved area, steps &#10;soft paved area &#10;garden &#10;vegetation boundary &#10;open land &#10;scattered trees &#10;trees - runnable &#10;trees - slow running &#10;thick trees, bushes &#10;orchard ">
            <a:extLst>
              <a:ext uri="{FF2B5EF4-FFF2-40B4-BE49-F238E27FC236}">
                <a16:creationId xmlns:a16="http://schemas.microsoft.com/office/drawing/2014/main" id="{CB423A46-EF09-41E8-AA99-E138BF2CE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6" y="1078295"/>
            <a:ext cx="5850743" cy="42350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9254439-C2CB-4BD7-B882-4B15D4F29C67}"/>
              </a:ext>
            </a:extLst>
          </p:cNvPr>
          <p:cNvPicPr>
            <a:picLocks noChangeAspect="1"/>
          </p:cNvPicPr>
          <p:nvPr/>
        </p:nvPicPr>
        <p:blipFill>
          <a:blip r:embed="rId3"/>
          <a:stretch>
            <a:fillRect/>
          </a:stretch>
        </p:blipFill>
        <p:spPr>
          <a:xfrm>
            <a:off x="5999243" y="1043528"/>
            <a:ext cx="6192757" cy="4600609"/>
          </a:xfrm>
          <a:prstGeom prst="rect">
            <a:avLst/>
          </a:prstGeom>
        </p:spPr>
      </p:pic>
    </p:spTree>
    <p:extLst>
      <p:ext uri="{BB962C8B-B14F-4D97-AF65-F5344CB8AC3E}">
        <p14:creationId xmlns:p14="http://schemas.microsoft.com/office/powerpoint/2010/main" val="80391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96F83B1-9B3B-4AD9-8385-7E4FA3894B69}"/>
              </a:ext>
            </a:extLst>
          </p:cNvPr>
          <p:cNvPicPr>
            <a:picLocks noChangeAspect="1"/>
          </p:cNvPicPr>
          <p:nvPr/>
        </p:nvPicPr>
        <p:blipFill rotWithShape="1">
          <a:blip r:embed="rId2"/>
          <a:srcRect l="9521" t="10142" r="10479" b="10704"/>
          <a:stretch/>
        </p:blipFill>
        <p:spPr>
          <a:xfrm>
            <a:off x="1551360" y="406030"/>
            <a:ext cx="8883148" cy="5859542"/>
          </a:xfrm>
          <a:prstGeom prst="rect">
            <a:avLst/>
          </a:prstGeom>
        </p:spPr>
      </p:pic>
    </p:spTree>
    <p:extLst>
      <p:ext uri="{BB962C8B-B14F-4D97-AF65-F5344CB8AC3E}">
        <p14:creationId xmlns:p14="http://schemas.microsoft.com/office/powerpoint/2010/main" val="294179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1293729" y="1456001"/>
            <a:ext cx="8334463" cy="3756214"/>
          </a:xfrm>
          <a:noFill/>
        </p:spPr>
        <p:txBody>
          <a:bodyPr anchor="ctr">
            <a:normAutofit/>
          </a:bodyPr>
          <a:lstStyle/>
          <a:p>
            <a:r>
              <a:rPr lang="en-GB" sz="1800" b="1" i="0" dirty="0">
                <a:solidFill>
                  <a:srgbClr val="2C2A50"/>
                </a:solidFill>
                <a:effectLst/>
                <a:latin typeface="+mn-lt"/>
              </a:rPr>
              <a:t>Music:</a:t>
            </a:r>
            <a:br>
              <a:rPr lang="en-GB" sz="1800" dirty="0">
                <a:latin typeface="+mn-lt"/>
              </a:rPr>
            </a:br>
            <a:br>
              <a:rPr lang="en-GB" sz="1800" dirty="0">
                <a:latin typeface="+mn-lt"/>
              </a:rPr>
            </a:br>
            <a:r>
              <a:rPr lang="en-GB" sz="1800" b="1" i="0" dirty="0">
                <a:solidFill>
                  <a:srgbClr val="2C2A50"/>
                </a:solidFill>
                <a:effectLst/>
                <a:latin typeface="+mn-lt"/>
              </a:rPr>
              <a:t>Login with the details you previously received via message. Simply follow the link, login and complete the assignment. </a:t>
            </a:r>
            <a:br>
              <a:rPr lang="en-GB" sz="1800" dirty="0">
                <a:latin typeface="+mn-lt"/>
              </a:rPr>
            </a:br>
            <a:br>
              <a:rPr lang="en-GB" sz="1800" dirty="0">
                <a:latin typeface="+mn-lt"/>
              </a:rPr>
            </a:br>
            <a:r>
              <a:rPr lang="en-GB" sz="1800" b="1" i="0" u="sng" dirty="0">
                <a:solidFill>
                  <a:srgbClr val="00B2F7"/>
                </a:solidFill>
                <a:effectLst/>
                <a:latin typeface="+mn-lt"/>
                <a:hlinkClick r:id="rId2"/>
              </a:rPr>
              <a:t>https://www.telfordwrekinmusiconline.co.uk/yumu</a:t>
            </a:r>
            <a:endParaRPr lang="en-GB" sz="1800" dirty="0">
              <a:solidFill>
                <a:srgbClr val="080808"/>
              </a:solidFill>
              <a:latin typeface="+mn-l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735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61798" y="479395"/>
            <a:ext cx="5864262" cy="5173260"/>
          </a:xfrm>
          <a:noFill/>
        </p:spPr>
        <p:txBody>
          <a:bodyPr anchor="ctr">
            <a:normAutofit/>
          </a:bodyPr>
          <a:lstStyle/>
          <a:p>
            <a:pPr marL="0" marR="0">
              <a:spcBef>
                <a:spcPts val="0"/>
              </a:spcBef>
              <a:spcAft>
                <a:spcPts val="0"/>
              </a:spcAft>
            </a:pPr>
            <a:r>
              <a:rPr lang="en-GB" sz="1800" dirty="0">
                <a:effectLst/>
                <a:latin typeface="Helvetica" pitchFamily="50" charset="0"/>
              </a:rPr>
              <a:t>LO: Identify and name a variety of plants in the local environment and a contrasting environment from their physical appearance</a:t>
            </a:r>
            <a:br>
              <a:rPr lang="en-GB" sz="1800" dirty="0">
                <a:effectLst/>
                <a:latin typeface="Helvetica" pitchFamily="50" charset="0"/>
              </a:rPr>
            </a:br>
            <a:r>
              <a:rPr lang="en-GB" sz="1800" dirty="0">
                <a:effectLst/>
                <a:latin typeface="Helvetica" pitchFamily="50" charset="0"/>
              </a:rPr>
              <a:t> </a:t>
            </a:r>
            <a:br>
              <a:rPr lang="en-GB" sz="1800" dirty="0">
                <a:effectLst/>
                <a:latin typeface="Helvetica" pitchFamily="50" charset="0"/>
              </a:rPr>
            </a:br>
            <a:r>
              <a:rPr lang="en-GB" sz="1800" dirty="0">
                <a:effectLst/>
                <a:latin typeface="Helvetica" pitchFamily="50" charset="0"/>
              </a:rPr>
              <a:t> </a:t>
            </a:r>
            <a:br>
              <a:rPr lang="en-GB" sz="1800" dirty="0">
                <a:effectLst/>
                <a:latin typeface="Helvetica" pitchFamily="50" charset="0"/>
              </a:rPr>
            </a:br>
            <a:r>
              <a:rPr lang="en-GB" sz="1800" dirty="0">
                <a:solidFill>
                  <a:srgbClr val="201F1E"/>
                </a:solidFill>
                <a:effectLst/>
                <a:latin typeface="Calibri" panose="020F0502020204030204" pitchFamily="34" charset="0"/>
              </a:rPr>
              <a:t>Create a checklist in books –  (run through colour, shape, feel, smell and texture – what do these things tell us)</a:t>
            </a:r>
            <a:br>
              <a:rPr lang="en-GB" sz="1800" dirty="0">
                <a:solidFill>
                  <a:srgbClr val="201F1E"/>
                </a:solidFill>
                <a:effectLst/>
                <a:latin typeface="Calibri" panose="020F0502020204030204" pitchFamily="34" charset="0"/>
              </a:rPr>
            </a:br>
            <a:r>
              <a:rPr lang="en-GB" sz="1800" dirty="0">
                <a:solidFill>
                  <a:srgbClr val="201F1E"/>
                </a:solidFill>
                <a:effectLst/>
                <a:latin typeface="Calibri" panose="020F0502020204030204" pitchFamily="34" charset="0"/>
              </a:rPr>
              <a:t> </a:t>
            </a:r>
            <a:br>
              <a:rPr lang="en-GB" sz="1800" dirty="0">
                <a:solidFill>
                  <a:srgbClr val="201F1E"/>
                </a:solidFill>
                <a:effectLst/>
                <a:latin typeface="Calibri" panose="020F0502020204030204" pitchFamily="34" charset="0"/>
              </a:rPr>
            </a:br>
            <a:r>
              <a:rPr lang="en-GB" sz="1800" dirty="0">
                <a:solidFill>
                  <a:srgbClr val="201F1E"/>
                </a:solidFill>
                <a:effectLst/>
                <a:highlight>
                  <a:srgbClr val="FFFF00"/>
                </a:highlight>
                <a:latin typeface="Calibri" panose="020F0502020204030204" pitchFamily="34" charset="0"/>
              </a:rPr>
              <a:t>Colour – pollinator or camouflage, evergreen or seasonally affected</a:t>
            </a:r>
            <a:br>
              <a:rPr lang="en-GB" sz="1800" dirty="0">
                <a:solidFill>
                  <a:srgbClr val="201F1E"/>
                </a:solidFill>
                <a:effectLst/>
                <a:latin typeface="Calibri" panose="020F0502020204030204" pitchFamily="34" charset="0"/>
              </a:rPr>
            </a:br>
            <a:r>
              <a:rPr lang="en-GB" sz="1800" dirty="0">
                <a:solidFill>
                  <a:srgbClr val="201F1E"/>
                </a:solidFill>
                <a:effectLst/>
                <a:highlight>
                  <a:srgbClr val="FFFF00"/>
                </a:highlight>
                <a:latin typeface="Calibri" panose="020F0502020204030204" pitchFamily="34" charset="0"/>
              </a:rPr>
              <a:t>Feel – defending itself from predators, good for habitat or useful for wildlife etc.</a:t>
            </a:r>
            <a:br>
              <a:rPr lang="en-GB" sz="1800" dirty="0">
                <a:solidFill>
                  <a:srgbClr val="201F1E"/>
                </a:solidFill>
                <a:effectLst/>
                <a:latin typeface="Calibri" panose="020F0502020204030204" pitchFamily="34" charset="0"/>
              </a:rPr>
            </a:br>
            <a:r>
              <a:rPr lang="en-GB" sz="1800" dirty="0">
                <a:solidFill>
                  <a:srgbClr val="201F1E"/>
                </a:solidFill>
                <a:effectLst/>
                <a:highlight>
                  <a:srgbClr val="FFFF00"/>
                </a:highlight>
                <a:latin typeface="Calibri" panose="020F0502020204030204" pitchFamily="34" charset="0"/>
              </a:rPr>
              <a:t>Smell – attract / deter people / wildlife</a:t>
            </a:r>
            <a:br>
              <a:rPr lang="en-GB" sz="1800" dirty="0">
                <a:solidFill>
                  <a:srgbClr val="201F1E"/>
                </a:solidFill>
                <a:effectLst/>
                <a:latin typeface="Calibri" panose="020F0502020204030204" pitchFamily="34" charset="0"/>
              </a:rPr>
            </a:br>
            <a:r>
              <a:rPr lang="en-GB" sz="1800" dirty="0">
                <a:solidFill>
                  <a:srgbClr val="201F1E"/>
                </a:solidFill>
                <a:effectLst/>
                <a:highlight>
                  <a:srgbClr val="FFFF00"/>
                </a:highlight>
                <a:latin typeface="Calibri" panose="020F0502020204030204" pitchFamily="34" charset="0"/>
              </a:rPr>
              <a:t>Texture – good to absorb rain or light etc.</a:t>
            </a:r>
            <a:br>
              <a:rPr lang="en-GB" sz="1800" dirty="0">
                <a:solidFill>
                  <a:srgbClr val="201F1E"/>
                </a:solidFill>
                <a:effectLst/>
                <a:latin typeface="Calibri" panose="020F0502020204030204" pitchFamily="34" charset="0"/>
              </a:rPr>
            </a:br>
            <a:br>
              <a:rPr lang="en-GB" sz="1800" dirty="0">
                <a:solidFill>
                  <a:srgbClr val="201F1E"/>
                </a:solidFill>
                <a:effectLst/>
                <a:latin typeface="Calibri" panose="020F0502020204030204" pitchFamily="34" charset="0"/>
              </a:rPr>
            </a:br>
            <a:r>
              <a:rPr lang="en-GB" sz="1800" dirty="0">
                <a:solidFill>
                  <a:srgbClr val="201F1E"/>
                </a:solidFill>
                <a:latin typeface="Calibri" panose="020F0502020204030204" pitchFamily="34" charset="0"/>
              </a:rPr>
              <a:t>Go on a flower hunt.</a:t>
            </a:r>
            <a:endParaRPr lang="en-GB" sz="1800" dirty="0">
              <a:solidFill>
                <a:srgbClr val="080808"/>
              </a:solidFill>
              <a:latin typeface="+mn-l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ring Flower Hunt Checklist ">
            <a:extLst>
              <a:ext uri="{FF2B5EF4-FFF2-40B4-BE49-F238E27FC236}">
                <a16:creationId xmlns:a16="http://schemas.microsoft.com/office/drawing/2014/main" id="{D6BB275A-AAFB-450A-8E2C-4573ABD21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17" y="103998"/>
            <a:ext cx="4840400" cy="629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06420" y="119497"/>
            <a:ext cx="3803012" cy="1219948"/>
          </a:xfrm>
          <a:noFill/>
        </p:spPr>
        <p:txBody>
          <a:bodyPr anchor="ctr">
            <a:normAutofit/>
          </a:bodyPr>
          <a:lstStyle/>
          <a:p>
            <a:r>
              <a:rPr lang="en-GB" sz="1800" dirty="0">
                <a:effectLst/>
                <a:latin typeface="Calibri" panose="020F0502020204030204" pitchFamily="34" charset="0"/>
              </a:rPr>
              <a:t>LO: To understand more about racism </a:t>
            </a:r>
            <a:endParaRPr lang="en-GB" sz="1800" dirty="0">
              <a:solidFill>
                <a:srgbClr val="080808"/>
              </a:solidFill>
              <a:latin typeface="+mn-l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re You the Same or Different? &#10;Draw a picture Of yourself below. &#10;Think about &#10;What colour are your eyes? &#10;What colour is gour hair? &#10;Are gou tall or small? &#10;Is gour hair long, short, &#10;curly or straight? &#10;Do gou wear glasses? ">
            <a:extLst>
              <a:ext uri="{FF2B5EF4-FFF2-40B4-BE49-F238E27FC236}">
                <a16:creationId xmlns:a16="http://schemas.microsoft.com/office/drawing/2014/main" id="{81EC6830-76D9-4EB2-94F4-CE4EF3E0D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59" y="1062457"/>
            <a:ext cx="4193449" cy="5668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y Best Friend &#10;Draw a picture of your best friend below. &#10;Think about &#10;What colour eges do they have? &#10;What colour is their hair? &#10;Is their hair long or short? &#10;Are they tall or small? &#10;Do they wear glasses? ">
            <a:extLst>
              <a:ext uri="{FF2B5EF4-FFF2-40B4-BE49-F238E27FC236}">
                <a16:creationId xmlns:a16="http://schemas.microsoft.com/office/drawing/2014/main" id="{54FA8CE5-C077-4C21-8C70-1A33150D6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809" y="1123950"/>
            <a:ext cx="4067930" cy="558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4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3806FBA1-43BB-4DC8-B208-B8423EA599D6}"/>
              </a:ext>
            </a:extLst>
          </p:cNvPr>
          <p:cNvSpPr txBox="1"/>
          <p:nvPr/>
        </p:nvSpPr>
        <p:spPr>
          <a:xfrm>
            <a:off x="78264" y="576121"/>
            <a:ext cx="6106510" cy="2308324"/>
          </a:xfrm>
          <a:prstGeom prst="rect">
            <a:avLst/>
          </a:prstGeom>
          <a:noFill/>
        </p:spPr>
        <p:txBody>
          <a:bodyPr wrap="square">
            <a:spAutoFit/>
          </a:bodyPr>
          <a:lstStyle/>
          <a:p>
            <a:r>
              <a:rPr lang="en-GB" sz="1800" dirty="0">
                <a:solidFill>
                  <a:srgbClr val="000000"/>
                </a:solidFill>
                <a:effectLst/>
                <a:latin typeface="Calibri" panose="020F0502020204030204" pitchFamily="34" charset="0"/>
              </a:rPr>
              <a:t>LO: Use  varied and rich vocabulary</a:t>
            </a:r>
          </a:p>
          <a:p>
            <a:endParaRPr lang="en-GB" sz="1800" dirty="0">
              <a:solidFill>
                <a:srgbClr val="000000"/>
              </a:solidFill>
              <a:effectLst/>
              <a:latin typeface="Calibri" panose="020F0502020204030204" pitchFamily="34" charset="0"/>
            </a:endParaRPr>
          </a:p>
          <a:p>
            <a:r>
              <a:rPr lang="en-GB" sz="1800" dirty="0">
                <a:solidFill>
                  <a:srgbClr val="000000"/>
                </a:solidFill>
                <a:effectLst/>
                <a:latin typeface="Calibri" panose="020F0502020204030204" pitchFamily="34" charset="0"/>
              </a:rPr>
              <a:t>Look at images of the Adi (also known as </a:t>
            </a:r>
            <a:r>
              <a:rPr lang="en-GB" sz="1800" dirty="0" err="1">
                <a:solidFill>
                  <a:srgbClr val="000000"/>
                </a:solidFill>
                <a:effectLst/>
                <a:latin typeface="Calibri" panose="020F0502020204030204" pitchFamily="34" charset="0"/>
              </a:rPr>
              <a:t>Lhoba</a:t>
            </a:r>
            <a:r>
              <a:rPr lang="en-GB" sz="1800" dirty="0">
                <a:solidFill>
                  <a:srgbClr val="000000"/>
                </a:solidFill>
                <a:effectLst/>
                <a:latin typeface="Calibri" panose="020F0502020204030204" pitchFamily="34" charset="0"/>
              </a:rPr>
              <a:t> people), the Himalayan hill tribe. Use the pictures to discuss and make notes on what you see and how you think the Adi live. Look for clues in the pictures about homes they live in, what they eat and how they survive in the hostile climate and terrain of the Himalayas. </a:t>
            </a:r>
            <a:endParaRPr lang="en-GB" dirty="0"/>
          </a:p>
        </p:txBody>
      </p:sp>
      <p:sp>
        <p:nvSpPr>
          <p:cNvPr id="19" name="TextBox 18">
            <a:extLst>
              <a:ext uri="{FF2B5EF4-FFF2-40B4-BE49-F238E27FC236}">
                <a16:creationId xmlns:a16="http://schemas.microsoft.com/office/drawing/2014/main" id="{156BB173-2F62-452F-8E01-21BBC38B8DBE}"/>
              </a:ext>
            </a:extLst>
          </p:cNvPr>
          <p:cNvSpPr txBox="1"/>
          <p:nvPr/>
        </p:nvSpPr>
        <p:spPr>
          <a:xfrm>
            <a:off x="155900" y="2961940"/>
            <a:ext cx="12057747" cy="3970318"/>
          </a:xfrm>
          <a:prstGeom prst="rect">
            <a:avLst/>
          </a:prstGeom>
          <a:noFill/>
        </p:spPr>
        <p:txBody>
          <a:bodyPr wrap="square">
            <a:spAutoFit/>
          </a:bodyPr>
          <a:lstStyle/>
          <a:p>
            <a:pPr marL="0" marR="0">
              <a:spcBef>
                <a:spcPts val="0"/>
              </a:spcBef>
              <a:spcAft>
                <a:spcPts val="0"/>
              </a:spcAft>
            </a:pPr>
            <a:r>
              <a:rPr lang="en-GB" sz="1800" dirty="0">
                <a:solidFill>
                  <a:srgbClr val="000000"/>
                </a:solidFill>
                <a:effectLst/>
                <a:latin typeface="Calibri" panose="020F0502020204030204" pitchFamily="34" charset="0"/>
              </a:rPr>
              <a:t>Make a list of adjectives and words that can be used to describe what </a:t>
            </a:r>
            <a:r>
              <a:rPr lang="en-GB" dirty="0">
                <a:solidFill>
                  <a:srgbClr val="000000"/>
                </a:solidFill>
                <a:latin typeface="Calibri" panose="020F0502020204030204" pitchFamily="34" charset="0"/>
              </a:rPr>
              <a:t>you </a:t>
            </a:r>
            <a:r>
              <a:rPr lang="en-GB" sz="1800" dirty="0">
                <a:solidFill>
                  <a:srgbClr val="000000"/>
                </a:solidFill>
                <a:effectLst/>
                <a:latin typeface="Calibri" panose="020F0502020204030204" pitchFamily="34" charset="0"/>
              </a:rPr>
              <a:t>can see in the pictures.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highlight>
                  <a:srgbClr val="00FF00"/>
                </a:highlight>
                <a:latin typeface="Calibri" panose="020F0502020204030204" pitchFamily="34" charset="0"/>
              </a:rPr>
              <a:t>What do you see?</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highlight>
                  <a:srgbClr val="00FF00"/>
                </a:highlight>
                <a:latin typeface="Calibri" panose="020F0502020204030204" pitchFamily="34" charset="0"/>
              </a:rPr>
              <a:t>How do you think these people will live?</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highlight>
                  <a:srgbClr val="00FF00"/>
                </a:highlight>
                <a:latin typeface="Calibri" panose="020F0502020204030204" pitchFamily="34" charset="0"/>
              </a:rPr>
              <a:t>What do they eat?</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highlight>
                  <a:srgbClr val="00FF00"/>
                </a:highlight>
                <a:latin typeface="Calibri" panose="020F0502020204030204" pitchFamily="34" charset="0"/>
              </a:rPr>
              <a:t>What do you think the weather is like?</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include 2A’s here.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Then, spend the remaining time watching videos about the Adi tribe to learn as much information as possible about them. </a:t>
            </a:r>
          </a:p>
          <a:p>
            <a:pPr marL="0" marR="0">
              <a:spcBef>
                <a:spcPts val="0"/>
              </a:spcBef>
              <a:spcAft>
                <a:spcPts val="0"/>
              </a:spcAft>
            </a:pPr>
            <a:r>
              <a:rPr lang="en-GB" sz="1800" dirty="0">
                <a:solidFill>
                  <a:srgbClr val="000000"/>
                </a:solidFill>
                <a:effectLst/>
                <a:latin typeface="Calibri" panose="020F0502020204030204" pitchFamily="34" charset="0"/>
              </a:rPr>
              <a:t>I’ve checked and there are quite a few videos on </a:t>
            </a:r>
            <a:r>
              <a:rPr lang="en-GB" sz="1800" dirty="0" err="1">
                <a:solidFill>
                  <a:srgbClr val="000000"/>
                </a:solidFill>
                <a:effectLst/>
                <a:latin typeface="Calibri" panose="020F0502020204030204" pitchFamily="34" charset="0"/>
              </a:rPr>
              <a:t>Youtube</a:t>
            </a:r>
            <a:r>
              <a:rPr lang="en-GB" sz="1800" dirty="0">
                <a:solidFill>
                  <a:srgbClr val="000000"/>
                </a:solidFill>
                <a:effectLst/>
                <a:latin typeface="Calibri" panose="020F0502020204030204" pitchFamily="34" charset="0"/>
              </a:rPr>
              <a:t>.</a:t>
            </a:r>
          </a:p>
        </p:txBody>
      </p:sp>
      <p:pic>
        <p:nvPicPr>
          <p:cNvPr id="2050" name="Picture 2" descr="Machine generated alternative text:&#10;&#10;in &#10;">
            <a:extLst>
              <a:ext uri="{FF2B5EF4-FFF2-40B4-BE49-F238E27FC236}">
                <a16:creationId xmlns:a16="http://schemas.microsoft.com/office/drawing/2014/main" id="{62EF530A-EED3-4787-AD6A-989FCAD1B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492" y="334309"/>
            <a:ext cx="3873625" cy="267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3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E8588A78-6818-49BA-95EA-FC391604F363}"/>
              </a:ext>
            </a:extLst>
          </p:cNvPr>
          <p:cNvSpPr txBox="1"/>
          <p:nvPr/>
        </p:nvSpPr>
        <p:spPr>
          <a:xfrm>
            <a:off x="677917" y="771607"/>
            <a:ext cx="10011103" cy="5909310"/>
          </a:xfrm>
          <a:prstGeom prst="rect">
            <a:avLst/>
          </a:prstGeom>
          <a:noFill/>
        </p:spPr>
        <p:txBody>
          <a:bodyPr wrap="square">
            <a:spAutoFit/>
          </a:bodyPr>
          <a:lstStyle/>
          <a:p>
            <a:pPr marL="0" marR="0">
              <a:spcBef>
                <a:spcPts val="0"/>
              </a:spcBef>
              <a:spcAft>
                <a:spcPts val="0"/>
              </a:spcAft>
            </a:pPr>
            <a:r>
              <a:rPr lang="en-GB" sz="1800" dirty="0">
                <a:solidFill>
                  <a:srgbClr val="000000"/>
                </a:solidFill>
                <a:effectLst/>
                <a:latin typeface="Calibri" panose="020F0502020204030204" pitchFamily="34" charset="0"/>
              </a:rPr>
              <a:t>LO: Organise ideas around a theme</a:t>
            </a:r>
          </a:p>
          <a:p>
            <a:pPr marL="0" marR="0">
              <a:spcBef>
                <a:spcPts val="0"/>
              </a:spcBef>
              <a:spcAft>
                <a:spcPts val="0"/>
              </a:spcAft>
            </a:pPr>
            <a:r>
              <a:rPr lang="en-GB" sz="1800" dirty="0">
                <a:solidFill>
                  <a:srgbClr val="000000"/>
                </a:solidFill>
                <a:effectLst/>
                <a:latin typeface="Calibri" panose="020F0502020204030204" pitchFamily="34" charset="0"/>
              </a:rPr>
              <a:t>The next three days are going to be researching the Adi tribe to gain as much information as possible to create an information leaflet.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We still want to see expanded noun phrases and fronted adverbials today!</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Use the different sources of information that you have seen, photographs, videos and sheets of information from the BBC.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Locate on maps where they live and draw a map into your book.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Light" panose="020F0302020204030204" pitchFamily="34" charset="0"/>
              </a:rPr>
              <a:t> </a:t>
            </a:r>
          </a:p>
          <a:p>
            <a:pPr marL="0" marR="0">
              <a:spcBef>
                <a:spcPts val="0"/>
              </a:spcBef>
              <a:spcAft>
                <a:spcPts val="0"/>
              </a:spcAft>
            </a:pPr>
            <a:r>
              <a:rPr lang="en-GB" sz="1800" dirty="0">
                <a:solidFill>
                  <a:srgbClr val="000000"/>
                </a:solidFill>
                <a:effectLst/>
                <a:latin typeface="Calibri Light" panose="020F0302020204030204" pitchFamily="34" charset="0"/>
              </a:rPr>
              <a:t> </a:t>
            </a:r>
          </a:p>
          <a:p>
            <a:pPr marL="0" marR="0">
              <a:spcBef>
                <a:spcPts val="0"/>
              </a:spcBef>
              <a:spcAft>
                <a:spcPts val="0"/>
              </a:spcAft>
            </a:pPr>
            <a:r>
              <a:rPr lang="en-GB" sz="1800" u="sng" dirty="0">
                <a:solidFill>
                  <a:srgbClr val="000000"/>
                </a:solidFill>
                <a:effectLst/>
                <a:highlight>
                  <a:srgbClr val="FFFF00"/>
                </a:highlight>
                <a:latin typeface="Calibri" panose="020F0502020204030204" pitchFamily="34" charset="0"/>
              </a:rPr>
              <a:t>Lifestyle</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Where do they live? </a:t>
            </a:r>
          </a:p>
          <a:p>
            <a:pPr marL="0" marR="0">
              <a:spcBef>
                <a:spcPts val="0"/>
              </a:spcBef>
              <a:spcAft>
                <a:spcPts val="0"/>
              </a:spcAft>
            </a:pPr>
            <a:r>
              <a:rPr lang="en-GB" sz="1800" dirty="0">
                <a:solidFill>
                  <a:srgbClr val="000000"/>
                </a:solidFill>
                <a:effectLst/>
                <a:latin typeface="Calibri" panose="020F0502020204030204" pitchFamily="34" charset="0"/>
              </a:rPr>
              <a:t>What do they eat? </a:t>
            </a:r>
          </a:p>
          <a:p>
            <a:pPr marL="0" marR="0">
              <a:spcBef>
                <a:spcPts val="0"/>
              </a:spcBef>
              <a:spcAft>
                <a:spcPts val="0"/>
              </a:spcAft>
            </a:pPr>
            <a:r>
              <a:rPr lang="en-GB" sz="1800" dirty="0">
                <a:solidFill>
                  <a:srgbClr val="000000"/>
                </a:solidFill>
                <a:effectLst/>
                <a:latin typeface="Calibri" panose="020F0502020204030204" pitchFamily="34" charset="0"/>
              </a:rPr>
              <a:t>What food do they grow? </a:t>
            </a:r>
          </a:p>
          <a:p>
            <a:pPr marL="0" marR="0">
              <a:spcBef>
                <a:spcPts val="0"/>
              </a:spcBef>
              <a:spcAft>
                <a:spcPts val="0"/>
              </a:spcAft>
            </a:pPr>
            <a:r>
              <a:rPr lang="en-GB" sz="1800" dirty="0">
                <a:solidFill>
                  <a:srgbClr val="000000"/>
                </a:solidFill>
                <a:effectLst/>
                <a:latin typeface="Calibri" panose="020F0502020204030204" pitchFamily="34" charset="0"/>
              </a:rPr>
              <a:t> What animals do they hunt?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Find interesting facts to create a ‘Did you know box’.  </a:t>
            </a:r>
          </a:p>
        </p:txBody>
      </p:sp>
    </p:spTree>
    <p:extLst>
      <p:ext uri="{BB962C8B-B14F-4D97-AF65-F5344CB8AC3E}">
        <p14:creationId xmlns:p14="http://schemas.microsoft.com/office/powerpoint/2010/main" val="360632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1D0F67C8-0AFC-4B67-ADE5-7E5F9C632B3D}"/>
              </a:ext>
            </a:extLst>
          </p:cNvPr>
          <p:cNvSpPr txBox="1"/>
          <p:nvPr/>
        </p:nvSpPr>
        <p:spPr>
          <a:xfrm>
            <a:off x="1042739" y="978351"/>
            <a:ext cx="9611709" cy="5632311"/>
          </a:xfrm>
          <a:prstGeom prst="rect">
            <a:avLst/>
          </a:prstGeom>
          <a:noFill/>
        </p:spPr>
        <p:txBody>
          <a:bodyPr wrap="square">
            <a:spAutoFit/>
          </a:bodyPr>
          <a:lstStyle/>
          <a:p>
            <a:pPr marL="0" marR="0">
              <a:spcBef>
                <a:spcPts val="0"/>
              </a:spcBef>
              <a:spcAft>
                <a:spcPts val="0"/>
              </a:spcAft>
            </a:pPr>
            <a:r>
              <a:rPr lang="en-GB" sz="1800" dirty="0">
                <a:solidFill>
                  <a:srgbClr val="000000"/>
                </a:solidFill>
                <a:effectLst/>
                <a:latin typeface="Calibri" panose="020F0502020204030204" pitchFamily="34" charset="0"/>
              </a:rPr>
              <a:t>LO: </a:t>
            </a:r>
            <a:r>
              <a:rPr lang="en-GB" dirty="0">
                <a:solidFill>
                  <a:srgbClr val="000000"/>
                </a:solidFill>
                <a:latin typeface="Calibri" panose="020F0502020204030204" pitchFamily="34" charset="0"/>
              </a:rPr>
              <a:t>Use the present tense</a:t>
            </a:r>
          </a:p>
          <a:p>
            <a:pPr marL="0" marR="0">
              <a:spcBef>
                <a:spcPts val="0"/>
              </a:spcBef>
              <a:spcAft>
                <a:spcPts val="0"/>
              </a:spcAft>
            </a:pPr>
            <a:endParaRPr lang="en-GB" sz="1800" dirty="0">
              <a:solidFill>
                <a:srgbClr val="000000"/>
              </a:solidFill>
              <a:effectLst/>
              <a:latin typeface="Calibri" panose="020F0502020204030204" pitchFamily="34" charset="0"/>
            </a:endParaRPr>
          </a:p>
          <a:p>
            <a:pPr marL="0" marR="0">
              <a:spcBef>
                <a:spcPts val="0"/>
              </a:spcBef>
              <a:spcAft>
                <a:spcPts val="0"/>
              </a:spcAft>
            </a:pPr>
            <a:r>
              <a:rPr lang="en-GB" sz="1800" dirty="0">
                <a:solidFill>
                  <a:srgbClr val="000000"/>
                </a:solidFill>
                <a:effectLst/>
                <a:latin typeface="Calibri" panose="020F0502020204030204" pitchFamily="34" charset="0"/>
              </a:rPr>
              <a:t>We still want to see expanded noun phrases and fronted adverbials today!</a:t>
            </a:r>
          </a:p>
          <a:p>
            <a:pPr marL="0" marR="0">
              <a:spcBef>
                <a:spcPts val="0"/>
              </a:spcBef>
              <a:spcAft>
                <a:spcPts val="0"/>
              </a:spcAft>
            </a:pPr>
            <a:r>
              <a:rPr lang="en-GB" sz="1800" dirty="0">
                <a:solidFill>
                  <a:srgbClr val="000000"/>
                </a:solidFill>
                <a:effectLst/>
                <a:latin typeface="Cambria" panose="02040503050406030204" pitchFamily="18" charset="0"/>
              </a:rPr>
              <a:t>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Find out about the beliefs of the Adi including any festivals and celebrations they have. Discuss why their beliefs appear so different from our own and how they have managed to remain so isolated from modern civilisation. Use a variety of source materials to collect this information under the heading ‘Festivals and celebrations’.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u="sng" dirty="0">
                <a:solidFill>
                  <a:srgbClr val="000000"/>
                </a:solidFill>
                <a:effectLst/>
                <a:highlight>
                  <a:srgbClr val="FFFF00"/>
                </a:highlight>
                <a:latin typeface="Calibri" panose="020F0502020204030204" pitchFamily="34" charset="0"/>
              </a:rPr>
              <a:t>Festivals and celebrations</a:t>
            </a: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What festivals do they have? </a:t>
            </a:r>
          </a:p>
          <a:p>
            <a:pPr marL="0" marR="0">
              <a:spcBef>
                <a:spcPts val="0"/>
              </a:spcBef>
              <a:spcAft>
                <a:spcPts val="0"/>
              </a:spcAft>
            </a:pPr>
            <a:r>
              <a:rPr lang="en-GB" sz="1800" dirty="0">
                <a:solidFill>
                  <a:srgbClr val="000000"/>
                </a:solidFill>
                <a:effectLst/>
                <a:latin typeface="Calibri" panose="020F0502020204030204" pitchFamily="34" charset="0"/>
              </a:rPr>
              <a:t>How do they celebrate? </a:t>
            </a:r>
          </a:p>
          <a:p>
            <a:pPr marL="0" marR="0">
              <a:spcBef>
                <a:spcPts val="0"/>
              </a:spcBef>
              <a:spcAft>
                <a:spcPts val="0"/>
              </a:spcAft>
            </a:pPr>
            <a:r>
              <a:rPr lang="en-GB" sz="1800" dirty="0">
                <a:solidFill>
                  <a:srgbClr val="000000"/>
                </a:solidFill>
                <a:effectLst/>
                <a:latin typeface="Calibri" panose="020F0502020204030204" pitchFamily="34" charset="0"/>
              </a:rPr>
              <a:t>How do their beliefs compare to ours? </a:t>
            </a:r>
          </a:p>
          <a:p>
            <a:pPr marL="0" marR="0">
              <a:spcBef>
                <a:spcPts val="0"/>
              </a:spcBef>
              <a:spcAft>
                <a:spcPts val="0"/>
              </a:spcAft>
            </a:pPr>
            <a:r>
              <a:rPr lang="en-GB" sz="1800" dirty="0">
                <a:solidFill>
                  <a:srgbClr val="000000"/>
                </a:solidFill>
                <a:effectLst/>
                <a:latin typeface="Calibri" panose="020F0502020204030204" pitchFamily="34" charset="0"/>
              </a:rPr>
              <a:t>How are they so isolated?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Use the BBC sheet to help support this and draw on the knowledge from the pictures and videos from earlier on in the week.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Add in some drawings to support.  </a:t>
            </a:r>
          </a:p>
        </p:txBody>
      </p:sp>
    </p:spTree>
    <p:extLst>
      <p:ext uri="{BB962C8B-B14F-4D97-AF65-F5344CB8AC3E}">
        <p14:creationId xmlns:p14="http://schemas.microsoft.com/office/powerpoint/2010/main" val="76173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C745A02D-7EA4-4CD9-B5FE-C0ABA25EC97F}"/>
              </a:ext>
            </a:extLst>
          </p:cNvPr>
          <p:cNvSpPr txBox="1"/>
          <p:nvPr/>
        </p:nvSpPr>
        <p:spPr>
          <a:xfrm>
            <a:off x="3048000" y="2138966"/>
            <a:ext cx="6106510" cy="3139321"/>
          </a:xfrm>
          <a:prstGeom prst="rect">
            <a:avLst/>
          </a:prstGeom>
          <a:noFill/>
        </p:spPr>
        <p:txBody>
          <a:bodyPr wrap="square">
            <a:spAutoFit/>
          </a:bodyPr>
          <a:lstStyle/>
          <a:p>
            <a:pPr marL="0" marR="0">
              <a:spcBef>
                <a:spcPts val="0"/>
              </a:spcBef>
              <a:spcAft>
                <a:spcPts val="0"/>
              </a:spcAft>
            </a:pPr>
            <a:r>
              <a:rPr lang="en-GB" sz="1800" dirty="0">
                <a:solidFill>
                  <a:srgbClr val="000000"/>
                </a:solidFill>
                <a:effectLst/>
                <a:latin typeface="Calibri" panose="020F0502020204030204" pitchFamily="34" charset="0"/>
              </a:rPr>
              <a:t>LO: Organise ideas into a logical sequence </a:t>
            </a:r>
          </a:p>
          <a:p>
            <a:pPr marL="0" marR="0">
              <a:spcBef>
                <a:spcPts val="0"/>
              </a:spcBef>
              <a:spcAft>
                <a:spcPts val="0"/>
              </a:spcAft>
            </a:pPr>
            <a:endParaRPr lang="en-GB" dirty="0">
              <a:solidFill>
                <a:srgbClr val="000000"/>
              </a:solidFill>
              <a:latin typeface="Calibri" panose="020F0502020204030204" pitchFamily="34" charset="0"/>
            </a:endParaRPr>
          </a:p>
          <a:p>
            <a:pPr marL="0" marR="0">
              <a:spcBef>
                <a:spcPts val="0"/>
              </a:spcBef>
              <a:spcAft>
                <a:spcPts val="0"/>
              </a:spcAft>
            </a:pPr>
            <a:r>
              <a:rPr lang="en-GB" sz="1800" dirty="0">
                <a:solidFill>
                  <a:srgbClr val="000000"/>
                </a:solidFill>
                <a:effectLst/>
                <a:latin typeface="Calibri" panose="020F0502020204030204" pitchFamily="34" charset="0"/>
              </a:rPr>
              <a:t>Today is the final day of research.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 Consider the future for the Adi Tribe.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How are things changing for them? </a:t>
            </a:r>
          </a:p>
          <a:p>
            <a:pPr marL="0" marR="0">
              <a:spcBef>
                <a:spcPts val="0"/>
              </a:spcBef>
              <a:spcAft>
                <a:spcPts val="0"/>
              </a:spcAft>
            </a:pPr>
            <a:r>
              <a:rPr lang="en-GB" sz="1800" dirty="0">
                <a:solidFill>
                  <a:srgbClr val="000000"/>
                </a:solidFill>
                <a:effectLst/>
                <a:latin typeface="Calibri" panose="020F0502020204030204" pitchFamily="34" charset="0"/>
              </a:rPr>
              <a:t> </a:t>
            </a:r>
          </a:p>
          <a:p>
            <a:pPr marL="0" marR="0">
              <a:spcBef>
                <a:spcPts val="0"/>
              </a:spcBef>
              <a:spcAft>
                <a:spcPts val="0"/>
              </a:spcAft>
            </a:pPr>
            <a:r>
              <a:rPr lang="en-GB" sz="1800" dirty="0">
                <a:solidFill>
                  <a:srgbClr val="000000"/>
                </a:solidFill>
                <a:effectLst/>
                <a:latin typeface="Calibri" panose="020F0502020204030204" pitchFamily="34" charset="0"/>
              </a:rPr>
              <a:t>Create this paragraph of information and then use the rest of the session to ensure that all the research has been completed in all areas, including all labelled pictures.  </a:t>
            </a:r>
          </a:p>
        </p:txBody>
      </p:sp>
    </p:spTree>
    <p:extLst>
      <p:ext uri="{BB962C8B-B14F-4D97-AF65-F5344CB8AC3E}">
        <p14:creationId xmlns:p14="http://schemas.microsoft.com/office/powerpoint/2010/main" val="250350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C1FB42B-70F7-4C83-9A0F-8D2F7EBE5057}"/>
              </a:ext>
            </a:extLst>
          </p:cNvPr>
          <p:cNvPicPr>
            <a:picLocks noChangeAspect="1"/>
          </p:cNvPicPr>
          <p:nvPr/>
        </p:nvPicPr>
        <p:blipFill>
          <a:blip r:embed="rId2"/>
          <a:stretch>
            <a:fillRect/>
          </a:stretch>
        </p:blipFill>
        <p:spPr>
          <a:xfrm>
            <a:off x="1742012" y="273381"/>
            <a:ext cx="9529155" cy="6407536"/>
          </a:xfrm>
          <a:prstGeom prst="rect">
            <a:avLst/>
          </a:prstGeom>
        </p:spPr>
      </p:pic>
    </p:spTree>
    <p:extLst>
      <p:ext uri="{BB962C8B-B14F-4D97-AF65-F5344CB8AC3E}">
        <p14:creationId xmlns:p14="http://schemas.microsoft.com/office/powerpoint/2010/main" val="187675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7C78967-C84F-43F4-8AA3-9F39EF0AC874}"/>
              </a:ext>
            </a:extLst>
          </p:cNvPr>
          <p:cNvPicPr>
            <a:picLocks noChangeAspect="1"/>
          </p:cNvPicPr>
          <p:nvPr/>
        </p:nvPicPr>
        <p:blipFill>
          <a:blip r:embed="rId2"/>
          <a:stretch>
            <a:fillRect/>
          </a:stretch>
        </p:blipFill>
        <p:spPr>
          <a:xfrm>
            <a:off x="1740327" y="259357"/>
            <a:ext cx="9270212" cy="6339286"/>
          </a:xfrm>
          <a:prstGeom prst="rect">
            <a:avLst/>
          </a:prstGeom>
        </p:spPr>
      </p:pic>
    </p:spTree>
    <p:extLst>
      <p:ext uri="{BB962C8B-B14F-4D97-AF65-F5344CB8AC3E}">
        <p14:creationId xmlns:p14="http://schemas.microsoft.com/office/powerpoint/2010/main" val="423644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B7EEDD7A-F55A-4C85-B621-7D4AD72CB4DF}"/>
              </a:ext>
            </a:extLst>
          </p:cNvPr>
          <p:cNvPicPr>
            <a:picLocks noChangeAspect="1"/>
          </p:cNvPicPr>
          <p:nvPr/>
        </p:nvPicPr>
        <p:blipFill>
          <a:blip r:embed="rId2"/>
          <a:stretch>
            <a:fillRect/>
          </a:stretch>
        </p:blipFill>
        <p:spPr>
          <a:xfrm>
            <a:off x="1946430" y="361043"/>
            <a:ext cx="8858007" cy="6135914"/>
          </a:xfrm>
          <a:prstGeom prst="rect">
            <a:avLst/>
          </a:prstGeom>
        </p:spPr>
      </p:pic>
    </p:spTree>
    <p:extLst>
      <p:ext uri="{BB962C8B-B14F-4D97-AF65-F5344CB8AC3E}">
        <p14:creationId xmlns:p14="http://schemas.microsoft.com/office/powerpoint/2010/main" val="365447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8D6902-FEED-4ECE-92FF-30629A10B592}"/>
              </a:ext>
            </a:extLst>
          </p:cNvPr>
          <p:cNvSpPr>
            <a:spLocks noGrp="1"/>
          </p:cNvSpPr>
          <p:nvPr>
            <p:ph type="ctrTitle"/>
          </p:nvPr>
        </p:nvSpPr>
        <p:spPr>
          <a:xfrm>
            <a:off x="3204642" y="2353641"/>
            <a:ext cx="5782716" cy="2150719"/>
          </a:xfrm>
          <a:noFill/>
        </p:spPr>
        <p:txBody>
          <a:bodyPr anchor="ctr">
            <a:normAutofit/>
          </a:bodyPr>
          <a:lstStyle/>
          <a:p>
            <a:endParaRPr lang="en-GB"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0705CF1-455B-4565-B03C-3749B339B42D}"/>
              </a:ext>
            </a:extLst>
          </p:cNvPr>
          <p:cNvPicPr>
            <a:picLocks noChangeAspect="1"/>
          </p:cNvPicPr>
          <p:nvPr/>
        </p:nvPicPr>
        <p:blipFill>
          <a:blip r:embed="rId2"/>
          <a:stretch>
            <a:fillRect/>
          </a:stretch>
        </p:blipFill>
        <p:spPr>
          <a:xfrm>
            <a:off x="1622560" y="260834"/>
            <a:ext cx="9169970" cy="6336331"/>
          </a:xfrm>
          <a:prstGeom prst="rect">
            <a:avLst/>
          </a:prstGeom>
        </p:spPr>
      </p:pic>
    </p:spTree>
    <p:extLst>
      <p:ext uri="{BB962C8B-B14F-4D97-AF65-F5344CB8AC3E}">
        <p14:creationId xmlns:p14="http://schemas.microsoft.com/office/powerpoint/2010/main" val="48251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685CE13A33C449981373984BFFE692" ma:contentTypeVersion="12" ma:contentTypeDescription="Create a new document." ma:contentTypeScope="" ma:versionID="0876686817eaee1e386ccfae5258353e">
  <xsd:schema xmlns:xsd="http://www.w3.org/2001/XMLSchema" xmlns:xs="http://www.w3.org/2001/XMLSchema" xmlns:p="http://schemas.microsoft.com/office/2006/metadata/properties" xmlns:ns2="188394a4-17bc-4340-97e6-ac9d29e47b6c" xmlns:ns3="7312f53e-1fc8-4841-9962-94fa7d22059c" targetNamespace="http://schemas.microsoft.com/office/2006/metadata/properties" ma:root="true" ma:fieldsID="ca0c8a0d3e2025dc6fd2a640790ad496" ns2:_="" ns3:_="">
    <xsd:import namespace="188394a4-17bc-4340-97e6-ac9d29e47b6c"/>
    <xsd:import namespace="7312f53e-1fc8-4841-9962-94fa7d2205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394a4-17bc-4340-97e6-ac9d29e47b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12f53e-1fc8-4841-9962-94fa7d2205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37822-CE0F-4EE2-A1CC-45305D60F35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312f53e-1fc8-4841-9962-94fa7d22059c"/>
    <ds:schemaRef ds:uri="http://schemas.microsoft.com/office/2006/metadata/properties"/>
    <ds:schemaRef ds:uri="188394a4-17bc-4340-97e6-ac9d29e47b6c"/>
    <ds:schemaRef ds:uri="http://www.w3.org/XML/1998/namespace"/>
    <ds:schemaRef ds:uri="http://purl.org/dc/dcmitype/"/>
  </ds:schemaRefs>
</ds:datastoreItem>
</file>

<file path=customXml/itemProps2.xml><?xml version="1.0" encoding="utf-8"?>
<ds:datastoreItem xmlns:ds="http://schemas.openxmlformats.org/officeDocument/2006/customXml" ds:itemID="{0AD2F4FB-8335-4230-9E16-DC7613040B13}">
  <ds:schemaRefs>
    <ds:schemaRef ds:uri="http://schemas.microsoft.com/sharepoint/v3/contenttype/forms"/>
  </ds:schemaRefs>
</ds:datastoreItem>
</file>

<file path=customXml/itemProps3.xml><?xml version="1.0" encoding="utf-8"?>
<ds:datastoreItem xmlns:ds="http://schemas.openxmlformats.org/officeDocument/2006/customXml" ds:itemID="{BF427369-95BC-481B-8FBA-95DA11FF3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394a4-17bc-4340-97e6-ac9d29e47b6c"/>
    <ds:schemaRef ds:uri="7312f53e-1fc8-4841-9962-94fa7d220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712</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Login with the details you previously received via message. Simply follow the link, login and complete the assignment.   https://www.telfordwrekinmusiconline.co.uk/yumu</vt:lpstr>
      <vt:lpstr>LO: Identify and name a variety of plants in the local environment and a contrasting environment from their physical appearance     Create a checklist in books –  (run through colour, shape, feel, smell and texture – what do these things tell us)   Colour – pollinator or camouflage, evergreen or seasonally affected Feel – defending itself from predators, good for habitat or useful for wildlife etc. Smell – attract / deter people / wildlife Texture – good to absorb rain or light etc.  Go on a flower hunt.</vt:lpstr>
      <vt:lpstr>LO: To understand more about racism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Dambrauskas, Lauren</dc:creator>
  <cp:lastModifiedBy>Cox, Mathew</cp:lastModifiedBy>
  <cp:revision>4</cp:revision>
  <dcterms:created xsi:type="dcterms:W3CDTF">2021-04-18T17:08:33Z</dcterms:created>
  <dcterms:modified xsi:type="dcterms:W3CDTF">2021-04-22T12:46:04Z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0x01010023685CE13A33C449981373984BFFE692</vt:lpwstr>
  </property>
</Properties>
</file>